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87" d="100"/>
          <a:sy n="87" d="100"/>
        </p:scale>
        <p:origin x="-528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51BEA-DE67-54A0-1AE5-06D03E0770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4C08964-B72D-A769-AF68-52CCE6054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235236-219A-B23F-6625-7EC537848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820775-2A88-4270-67E2-73070B799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7E7B43-DC0E-61AE-8921-E3E53F66C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059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00B64A-F00E-5EA5-3F56-548AC4779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A10C61-D0C4-FD22-34D5-87F31CF74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5A093D-50C5-6AC0-8E72-AB86DC01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90E8DF-0B58-8161-A29C-9BEE7BC5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6684B3-77E3-252F-D456-4ECE8356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760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D8FBAC4-39B6-FFA7-36AA-B516E1641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5070810-8279-4039-F19B-F5CC5F6E9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7909A9-E1FA-E3DF-074F-2889F6CD4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7688A3-BEF2-069A-6CD6-F45CC5AF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488727-5A85-029A-1222-6817473D8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60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BF359C-56C1-E8D9-B2FB-168F737DB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5C9A0D-7B0A-F915-B208-14911F29E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5E28F4-C7DE-77D6-647E-F1FB59850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4D15CA-3E43-096F-FEA2-AC024209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4A450C-43CC-A013-E9EF-011A9646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829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237F20-8D56-7F43-FC3D-7CEF7F49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144BBD6-6DC0-D912-2FBD-5180B9DEC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D2FD5F-386E-797F-70A7-3AFFD5DA8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E79CAD-CB6F-5C79-9CE1-ADDFD5C82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69F471-667D-4F15-C73B-071EF7EE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102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FAC439-664D-54E0-5F28-5E98D814A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2A3FC8-5ECF-7B29-6CB9-D41D9B241A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8C197F1-1D96-58D3-D4B0-70B30B1CC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B6D14F2-6B82-8D27-26A7-06486B373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C30170-328D-AECE-2A01-3776BDF7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7B8F078-3F5F-14B8-EC4E-20D67B052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14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FDD84C-083E-6B80-03E0-4C52CD793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2BFF15-B10C-E895-5B80-C5DA24325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EDD4201-8AF9-B452-38BC-B3D7CA3DF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3CDEBD1-B153-2621-ABB5-AB599ABAF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6010665-A6F0-7E18-33B7-BE23FB117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C9607F-F0EA-6EC8-1B6D-58B0D03F1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0F0FCAD-D928-26C6-897F-BACFBBAC0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28A1336-83AC-0FBA-23B1-E038B611C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420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221E1A-39F4-D0D7-7F4A-F3DFD18BA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E64AC9E-E082-5507-DFB7-4B22CC45C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5901742-0FE7-A852-82E8-859E0ACA0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F2C3481-BB19-53EF-2266-603558FA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243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4FB0DC9-EFE7-E4CA-5351-76FCC9EBF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00B72D4-FD07-1B44-A820-03D4DE69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3E7AE21-5341-58F2-9AB8-7E6BD5AB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948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0A04BE-B805-413A-1F10-1EA34CD4D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556BD-58EB-EBA6-0AFB-34185D411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5E51BD-042D-01DC-643C-86B20AE7B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CA5EEF-2DA2-0AE0-E335-6C0988506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6498BD-C0FA-D808-A86D-4549DF2C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D8220D-FB2C-25E8-9951-7AB01E7A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268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F627B4-7F96-19DB-EFED-5B21A08E0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14C347C-A272-7E4B-CF8C-2AAE39CAE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BF7F8B1-B17D-979D-8176-55C3002D6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49D4A7-4A07-767E-9F54-0B4719BB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FB5871-FDC8-37FA-C7E8-90BDDF58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46A6BD-4988-1A51-F3AE-504AAA66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315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4179102-6B01-8CC6-4209-E60330169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56EBEC-CC77-C079-E5ED-6FEA6DE2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A24C78-F307-1364-7C47-1B5F93953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308AA-D97A-4370-ADE5-F820E026017F}" type="datetimeFigureOut">
              <a:rPr lang="en-IN" smtClean="0"/>
              <a:t>18-01-2023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042ED6-4915-343D-12D7-7B36A8BDF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C6D773-FC22-AC52-8394-FAB194813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CFD4C-6B46-4322-BA90-1C259FCC04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236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0197"/>
          </a:xfrm>
        </p:spPr>
        <p:txBody>
          <a:bodyPr>
            <a:normAutofit/>
          </a:bodyPr>
          <a:lstStyle/>
          <a:p>
            <a:r>
              <a:rPr lang="en-IN" sz="4800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8480"/>
            <a:ext cx="9144000" cy="3657600"/>
          </a:xfrm>
        </p:spPr>
        <p:txBody>
          <a:bodyPr>
            <a:normAutofit/>
          </a:bodyPr>
          <a:lstStyle/>
          <a:p>
            <a:r>
              <a:rPr lang="en-IN" sz="3200" dirty="0"/>
              <a:t>Department – </a:t>
            </a:r>
            <a:r>
              <a:rPr lang="en-IN" sz="3200" b="1" dirty="0"/>
              <a:t>Sanskrit</a:t>
            </a:r>
          </a:p>
          <a:p>
            <a:r>
              <a:rPr lang="en-IN" sz="3200" dirty="0"/>
              <a:t>Session : 2017-18</a:t>
            </a:r>
          </a:p>
          <a:p>
            <a:r>
              <a:rPr lang="en-IN" sz="3200" dirty="0"/>
              <a:t>Semester: I</a:t>
            </a:r>
          </a:p>
          <a:p>
            <a:r>
              <a:rPr lang="en-IN" sz="3200" dirty="0"/>
              <a:t>Subject:  </a:t>
            </a:r>
            <a:r>
              <a:rPr lang="en-IN" sz="3200" dirty="0" err="1"/>
              <a:t>Kumarasambhavam</a:t>
            </a:r>
            <a:r>
              <a:rPr lang="en-IN" sz="3200" dirty="0"/>
              <a:t> 5</a:t>
            </a:r>
            <a:r>
              <a:rPr lang="en-IN" sz="3200" baseline="30000" dirty="0"/>
              <a:t>th</a:t>
            </a:r>
            <a:r>
              <a:rPr lang="en-IN" sz="3200" dirty="0"/>
              <a:t> Canto</a:t>
            </a:r>
          </a:p>
          <a:p>
            <a:r>
              <a:rPr lang="en-IN" sz="3200" dirty="0"/>
              <a:t>Teacher’s Name: </a:t>
            </a:r>
            <a:r>
              <a:rPr lang="en-IN" sz="3200" dirty="0" err="1"/>
              <a:t>Haradhan</a:t>
            </a:r>
            <a:r>
              <a:rPr lang="en-IN" sz="3200" dirty="0"/>
              <a:t> </a:t>
            </a:r>
            <a:r>
              <a:rPr lang="en-IN" sz="3200" dirty="0" err="1" smtClean="0"/>
              <a:t>Gorai</a:t>
            </a:r>
            <a:endParaRPr lang="en-IN" sz="3200" dirty="0"/>
          </a:p>
          <a:p>
            <a:endParaRPr lang="en-IN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xmlns="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624" y="877896"/>
            <a:ext cx="1141604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3C3371-02B8-78AC-8158-5613CEC9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u="sng" dirty="0">
                <a:latin typeface="Kokila" panose="020B0604020202020204" pitchFamily="34" charset="0"/>
                <a:cs typeface="Kokila" panose="020B0604020202020204" pitchFamily="34" charset="0"/>
              </a:rPr>
              <a:t>कुमारसम्भवम्</a:t>
            </a:r>
            <a:endParaRPr lang="en-IN" sz="6000" b="1" u="sng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9C89D0-50D2-F692-D9A7-1FD51880E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825624"/>
            <a:ext cx="11398929" cy="4894771"/>
          </a:xfrm>
        </p:spPr>
        <p:txBody>
          <a:bodyPr>
            <a:normAutofit fontScale="92500"/>
          </a:bodyPr>
          <a:lstStyle/>
          <a:p>
            <a:pPr marL="1112838" indent="-571500">
              <a:buFont typeface="Wingdings" panose="05000000000000000000" pitchFamily="2" charset="2"/>
              <a:buChar char="q"/>
            </a:pPr>
            <a:r>
              <a:rPr lang="sa-IN" sz="4000" dirty="0">
                <a:latin typeface="Kokila" panose="020B0604020202020204" pitchFamily="34" charset="0"/>
                <a:cs typeface="Kokila" panose="020B0604020202020204" pitchFamily="34" charset="0"/>
              </a:rPr>
              <a:t>कुमारसम्भवम् इति महाकविकालिदासविरचितं महाकाव्यम् ।</a:t>
            </a:r>
          </a:p>
          <a:p>
            <a:pPr marL="1112838" indent="-571500">
              <a:buFont typeface="Wingdings" panose="05000000000000000000" pitchFamily="2" charset="2"/>
              <a:buChar char="q"/>
            </a:pPr>
            <a:r>
              <a:rPr lang="sa-IN" sz="4000" dirty="0">
                <a:latin typeface="Kokila" panose="020B0604020202020204" pitchFamily="34" charset="0"/>
                <a:cs typeface="Kokila" panose="020B0604020202020204" pitchFamily="34" charset="0"/>
              </a:rPr>
              <a:t>अस्य काव्यस्य उपजीव्यं - तारकासुरवधार्थं शिवपार्वत्योः पुत्रस्य कार्तिकेयस्य जन्मविवरणम्।</a:t>
            </a:r>
          </a:p>
          <a:p>
            <a:pPr marL="1112838" indent="-571500">
              <a:buFont typeface="Wingdings" panose="05000000000000000000" pitchFamily="2" charset="2"/>
              <a:buChar char="q"/>
            </a:pPr>
            <a:r>
              <a:rPr lang="sa-IN" sz="4000" dirty="0">
                <a:latin typeface="Kokila" panose="020B0604020202020204" pitchFamily="34" charset="0"/>
                <a:cs typeface="Kokila" panose="020B0604020202020204" pitchFamily="34" charset="0"/>
              </a:rPr>
              <a:t>काव्यस्य रचनाकालः समीचीनतया न ज्ञायते, तथापि गुप्तयुगः अस्य रचनाकाल इति अनुमीयते।</a:t>
            </a:r>
          </a:p>
          <a:p>
            <a:pPr marL="1112838" indent="-571500">
              <a:buFont typeface="Wingdings" panose="05000000000000000000" pitchFamily="2" charset="2"/>
              <a:buChar char="q"/>
            </a:pPr>
            <a:r>
              <a:rPr lang="sa-IN" sz="4000" dirty="0">
                <a:latin typeface="Kokila" panose="020B0604020202020204" pitchFamily="34" charset="0"/>
                <a:cs typeface="Kokila" panose="020B0604020202020204" pitchFamily="34" charset="0"/>
              </a:rPr>
              <a:t>रामायणात् महाभारतात् तथा विविधपुराणग्रन्थेभ्यः काव्यस्य विषयः सङ्गृहीतः</a:t>
            </a:r>
            <a:r>
              <a:rPr lang="en-IN" sz="4000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sa-IN" sz="4000" dirty="0">
                <a:latin typeface="Kokila" panose="020B0604020202020204" pitchFamily="34" charset="0"/>
                <a:cs typeface="Kokila" panose="020B0604020202020204" pitchFamily="34" charset="0"/>
              </a:rPr>
              <a:t>।</a:t>
            </a:r>
          </a:p>
          <a:p>
            <a:pPr marL="1112838" indent="-571500">
              <a:buFont typeface="Wingdings" panose="05000000000000000000" pitchFamily="2" charset="2"/>
              <a:buChar char="q"/>
            </a:pPr>
            <a:r>
              <a:rPr lang="sa-IN" sz="4000" dirty="0">
                <a:latin typeface="Kokila" panose="020B0604020202020204" pitchFamily="34" charset="0"/>
                <a:cs typeface="Kokila" panose="020B0604020202020204" pitchFamily="34" charset="0"/>
              </a:rPr>
              <a:t>अस्मिन् सप्तदश सर्गा दृश्यन्ते। परन्तु अष्टमात् नवमात् वा सर्गात् उत्तरा सर्गाः परवर्तिकाले संयोजिता इति मन्यन्ते।</a:t>
            </a:r>
            <a:endParaRPr lang="en-IN" sz="40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83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595F0-4D1B-BD9E-770D-7CF2DB77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-IN" sz="6000" b="1" u="sng" dirty="0"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कालिदासः</a:t>
            </a:r>
            <a:endParaRPr lang="en-IN" sz="3600" b="1" u="sng" dirty="0"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85CEC-7961-B359-18EA-713653725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895350" lvl="2" indent="-6302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  <a:t>कालिदासः संस्कृतकाव्यपरम्परायां महाकविः वर्तते। सः कविकुलगुरुः इति नाम्ना प्रसिद्धः। किंवदन्त्यानुसारं सः विक्रमादित्यस्य नवरत्नेषु अन्यतमः आसीत्। तस्य नाम काल्या: दास: इति समासात् व्युत्पादितम्।</a:t>
            </a:r>
          </a:p>
          <a:p>
            <a:pPr marL="895350" lvl="2" indent="-6302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  <a:t>कालिदासप्रणीतत्वेन त्रयः श्रव्यकाव्यग्रन्थाः - रघुवंशं कुमारसम्भवञ्चेति द्वे महाकाव्ये मेघदूतं खण्डकाव्यम्, त्रयो दृश्यकाव्यग्रन्थाः अभिज्ञानशाकुन्तलं, विक्रमोर्वशीयं, मालविकाग्निमित्रं चेति त्रीणि नाटकानि ।	एतदतिरिक्तं ऋतुसंहारं नाम खण्डकाव्यम् कालिदासविरचितम् इत्यपि विश्वस्यते ।</a:t>
            </a:r>
          </a:p>
          <a:p>
            <a:pPr marL="895350" lvl="2" indent="-630238">
              <a:buFont typeface="Wingdings" panose="05000000000000000000" pitchFamily="2" charset="2"/>
              <a:buChar char="q"/>
            </a:pPr>
            <a:r>
              <a:rPr lang="sa-IN" sz="3600" b="1" dirty="0">
                <a:latin typeface="Kokila" panose="020B0604020202020204" pitchFamily="34" charset="0"/>
                <a:cs typeface="Kokila" panose="020B0604020202020204" pitchFamily="34" charset="0"/>
              </a:rPr>
              <a:t>उपमा कालिदासस्य</a:t>
            </a:r>
            <a: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  <a:t> इति वचनात् ज्ञायते उपमासंघटने कालिदासतुल्यं कविः न भूतो न भविष्यति। उपमादक्षता कुमारसम्भवे अपि भूरिशः दृश्यते ।</a:t>
            </a:r>
            <a:endParaRPr lang="en-IN" sz="36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08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E659AA-AD25-09A8-F0EA-8BDF602F4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9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a-IN" sz="5400" b="1" u="sng" dirty="0">
                <a:latin typeface="Kokila" panose="020B0604020202020204" pitchFamily="34" charset="0"/>
                <a:cs typeface="Kokila" panose="020B0604020202020204" pitchFamily="34" charset="0"/>
              </a:rPr>
              <a:t>कुमारसम्भवमहाकाव्यस्य</a:t>
            </a:r>
            <a:r>
              <a:rPr lang="en-IN" sz="5400" b="1" u="sng" dirty="0"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sa-IN" sz="5400" b="1" u="sng" dirty="0">
                <a:latin typeface="Kokila" panose="020B0604020202020204" pitchFamily="34" charset="0"/>
                <a:cs typeface="Kokila" panose="020B0604020202020204" pitchFamily="34" charset="0"/>
              </a:rPr>
              <a:t>सारः</a:t>
            </a:r>
            <a:endParaRPr lang="en-IN" sz="54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9DA534-E93A-F44F-2679-548477006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460500"/>
            <a:ext cx="10805160" cy="5322855"/>
          </a:xfrm>
        </p:spPr>
        <p:txBody>
          <a:bodyPr>
            <a:normAutofit fontScale="77500" lnSpcReduction="20000"/>
          </a:bodyPr>
          <a:lstStyle/>
          <a:p>
            <a:endParaRPr lang="sa-IN" dirty="0"/>
          </a:p>
          <a:p>
            <a:pPr marL="0" indent="0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	सप्तदशसर्गेषु आद्या अष्ट निर्विवादतया कालिदासस्य इति स्वीक्रियते। मल्लिनाथः अपि अष्टमसर्गं यावत् </a:t>
            </a:r>
            <a:r>
              <a:rPr lang="sa-IN" sz="4400" b="1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सञ्जीवनी</a:t>
            </a: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भाष्यं रचितवान्।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प्रथमसर्गे – पार्वत्याः जन्म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द्वितीयसर्गे- तारकासुरपीडितानां देवानां ब्रह्मणः समीपे गमनम्, इन्द्रेण कामदेवं शिवं प्रति प्रेषणम्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तृतीयसर्गे – महादेवेन कामदेवस्य भस्मीभवनम्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चतुर्थसर्गे – कामदेवपत्न्याः रतेर्विलापः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पञ्चमसर्गे- पार्वत्याः तपस्या तथा शिवेन पार्वत्याः परीक्षा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षष्ठसर्गे – पार्वतीं शिवाय प्रदानार्थां निश्चयः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सप्तमसर्गे – शिवपार्वत्योः विवाहः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अष्टमसर्गे – कुमारस्य कार्तिकेयस्य जन्म</a:t>
            </a:r>
          </a:p>
          <a:p>
            <a:endParaRPr lang="sa-IN" dirty="0"/>
          </a:p>
        </p:txBody>
      </p:sp>
    </p:spTree>
    <p:extLst>
      <p:ext uri="{BB962C8B-B14F-4D97-AF65-F5344CB8AC3E}">
        <p14:creationId xmlns:p14="http://schemas.microsoft.com/office/powerpoint/2010/main" val="3290659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9C0068-026D-C09A-3D71-15FB2DEB3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dirty="0">
                <a:latin typeface="Kokila" panose="020B0604020202020204" pitchFamily="34" charset="0"/>
                <a:cs typeface="Kokila" panose="020B0604020202020204" pitchFamily="34" charset="0"/>
              </a:rPr>
              <a:t>कुमारसम्भवमहाकाव्यस्य पञ्चमसर्गः</a:t>
            </a:r>
            <a:endParaRPr lang="en-IN" sz="60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CB7002-5E1B-25BC-30A2-8EBF1D01A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7102"/>
          </a:xfrm>
        </p:spPr>
        <p:txBody>
          <a:bodyPr>
            <a:normAutofit/>
          </a:bodyPr>
          <a:lstStyle/>
          <a:p>
            <a:pPr marL="541338" lvl="1" indent="-5413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कामदेवं शिवेन भस्मीकृतमिति स्वरूपं निन्दयित्वा तपस्यां कर्तुं ईप्सितवती पार्वती ।</a:t>
            </a:r>
          </a:p>
          <a:p>
            <a:pPr marL="541338" lvl="1" indent="-5413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मातुः मेनायाः निषेधम् न श्रुत्वा स्थिरनिश्चया सा राजसुखं त्यक्त्वा तपश्चरितवती ।</a:t>
            </a:r>
          </a:p>
          <a:p>
            <a:pPr marL="541338" lvl="1" indent="-5413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शिलातले शयाना बाहुलतोपधायिनी ग्रीष्मर्तौ शीतर्तौ प्रावृषि च कठोरं तपः कृतवती।</a:t>
            </a:r>
          </a:p>
          <a:p>
            <a:pPr marL="541338" lvl="1" indent="-5413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एतावता तपसापि फलोदयाभावात् वृक्षवद्वृत्तिं समाश्रितवती।</a:t>
            </a:r>
          </a:p>
          <a:p>
            <a:pPr marL="541338" lvl="1" indent="-5413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अनन्तरं स्वयंविशीर्णपत्राणि अपि त्यक्त्वा सा अपर्णाख्यां लब्धवती।</a:t>
            </a:r>
          </a:p>
          <a:p>
            <a:pPr marL="541338" lvl="1" indent="-5413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पार्वतीं परीक्षितुं ब्रह्मचारिवेशधारी शिवः स्वकीयनिन्दां बहुधा कृतवान्।</a:t>
            </a:r>
          </a:p>
          <a:p>
            <a:pPr marL="541338" lvl="1" indent="-5413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शिवकृतनिन्दानां यथायोग्यम् उत्तरं प्रदाय क्रुद्धा सा तत्स्थानं त्युक्तुम् उद्यता।</a:t>
            </a:r>
          </a:p>
          <a:p>
            <a:pPr marL="541338" lvl="1" indent="-541338">
              <a:buFont typeface="Wingdings" panose="05000000000000000000" pitchFamily="2" charset="2"/>
              <a:buChar char="q"/>
            </a:pPr>
            <a:r>
              <a:rPr lang="sa-IN" sz="36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तदानीं प्रसन्नः शिवः पार्वतीं स्वरूपं प्रदर्श्य ताम् आलिङ्गितवान्। </a:t>
            </a:r>
          </a:p>
          <a:p>
            <a:pPr marL="457200" lvl="1" indent="0">
              <a:buNone/>
            </a:pPr>
            <a:endParaRPr lang="sa-IN" sz="60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0125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B536FF-9837-0BBA-8C92-F3F9CBBE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sa-IN" sz="3600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7300" b="1" dirty="0"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sa-IN" sz="7300" b="1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7300" b="1" dirty="0"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sa-IN" sz="7300" b="1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7300" b="1" dirty="0">
                <a:latin typeface="Kokila" panose="020B0604020202020204" pitchFamily="34" charset="0"/>
                <a:cs typeface="Kokila" panose="020B0604020202020204" pitchFamily="34" charset="0"/>
              </a:rPr>
              <a:t/>
            </a:r>
            <a:br>
              <a:rPr lang="sa-IN" sz="7300" b="1" dirty="0"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15300" b="1" dirty="0">
                <a:latin typeface="Kokila" panose="020B0604020202020204" pitchFamily="34" charset="0"/>
                <a:cs typeface="Kokila" panose="020B0604020202020204" pitchFamily="34" charset="0"/>
              </a:rPr>
              <a:t>धन्यवादाः</a:t>
            </a:r>
            <a:endParaRPr lang="en-IN" sz="153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85D6EE-9ABF-E2C5-C3D4-02231AAF9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8626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204</Words>
  <Application>Microsoft Office PowerPoint</Application>
  <PresentationFormat>Custom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KHATRA ADIBASI MAHAVIDYALAYA</vt:lpstr>
      <vt:lpstr>कुमारसम्भवम्</vt:lpstr>
      <vt:lpstr>कालिदासः</vt:lpstr>
      <vt:lpstr>कुमारसम्भवमहाकाव्यस्य सारः</vt:lpstr>
      <vt:lpstr>कुमारसम्भवमहाकाव्यस्य पञ्चमसर्गः</vt:lpstr>
      <vt:lpstr>        धन्यवादाः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CC2226</dc:creator>
  <cp:lastModifiedBy>USER</cp:lastModifiedBy>
  <cp:revision>6</cp:revision>
  <dcterms:created xsi:type="dcterms:W3CDTF">2023-01-14T06:42:18Z</dcterms:created>
  <dcterms:modified xsi:type="dcterms:W3CDTF">2023-01-18T15:50:51Z</dcterms:modified>
</cp:coreProperties>
</file>